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4" r:id="rId3"/>
    <p:sldId id="277" r:id="rId4"/>
    <p:sldId id="256" r:id="rId5"/>
    <p:sldId id="259" r:id="rId6"/>
    <p:sldId id="257" r:id="rId7"/>
    <p:sldId id="270" r:id="rId8"/>
    <p:sldId id="261" r:id="rId9"/>
    <p:sldId id="266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8A4687"/>
    <a:srgbClr val="3333FF"/>
    <a:srgbClr val="386036"/>
    <a:srgbClr val="B418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0" autoAdjust="0"/>
    <p:restoredTop sz="94660"/>
  </p:normalViewPr>
  <p:slideViewPr>
    <p:cSldViewPr>
      <p:cViewPr>
        <p:scale>
          <a:sx n="59" d="100"/>
          <a:sy n="59" d="100"/>
        </p:scale>
        <p:origin x="-186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0F7E-3CEE-407A-BD36-3C7443D8B18F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A4A0C-CAD2-409F-91DB-EF422D0E2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4176-D0B9-4A5A-A797-F04DBDD9BB0F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4176-D0B9-4A5A-A797-F04DBDD9BB0F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4176-D0B9-4A5A-A797-F04DBDD9BB0F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4176-D0B9-4A5A-A797-F04DBDD9BB0F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4176-D0B9-4A5A-A797-F04DBDD9BB0F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4176-D0B9-4A5A-A797-F04DBDD9BB0F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4176-D0B9-4A5A-A797-F04DBDD9BB0F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4176-D0B9-4A5A-A797-F04DBDD9BB0F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4176-D0B9-4A5A-A797-F04DBDD9BB0F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4176-D0B9-4A5A-A797-F04DBDD9BB0F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4176-D0B9-4A5A-A797-F04DBDD9BB0F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C4176-D0B9-4A5A-A797-F04DBDD9BB0F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5E2E7-33C1-49BD-B2C6-8A866678E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10" Type="http://schemas.openxmlformats.org/officeDocument/2006/relationships/image" Target="../media/image19.jpeg"/><Relationship Id="rId4" Type="http://schemas.openxmlformats.org/officeDocument/2006/relationships/image" Target="../media/image13.gif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2.png"/><Relationship Id="rId7" Type="http://schemas.openxmlformats.org/officeDocument/2006/relationships/hyperlink" Target="https://melkie.net/wp-content/uploads/2017/12/ugolok-izobrazitelnogo-tvorchestva.jp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M:\ДОКУМЕНТАЦИЯ\Детские фоны\Новая папка\75976799_raznoe932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265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Муниципальное бюджетное дошкольное учреждение детский сад «Ягодка» п. Сосенки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204864"/>
            <a:ext cx="813690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nstantia" pitchFamily="18" charset="0"/>
                <a:cs typeface="Times New Roman" pitchFamily="18" charset="0"/>
              </a:rPr>
              <a:t>Художественно-эстетическое </a:t>
            </a:r>
            <a:r>
              <a:rPr lang="ru-RU" sz="3200" b="1" i="1" cap="all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nstantia" pitchFamily="18" charset="0"/>
                <a:cs typeface="Times New Roman" pitchFamily="18" charset="0"/>
              </a:rPr>
              <a:t>развитие детей </a:t>
            </a:r>
            <a:endParaRPr lang="ru-RU" sz="3200" b="1" i="1" cap="all" dirty="0" smtClean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nstantia" pitchFamily="18" charset="0"/>
                <a:cs typeface="Times New Roman" pitchFamily="18" charset="0"/>
              </a:rPr>
              <a:t>1 младшей группы.</a:t>
            </a:r>
            <a:r>
              <a:rPr lang="ru-RU" sz="3200" b="1" cap="all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31" name="Picture 7" descr="M:\ДОКУМЕНТАЦИЯ\Детские фоны\Новая папка\10240092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19639477">
            <a:off x="578803" y="3617009"/>
            <a:ext cx="3143250" cy="1066800"/>
          </a:xfrm>
          <a:prstGeom prst="rect">
            <a:avLst/>
          </a:prstGeom>
          <a:noFill/>
        </p:spPr>
      </p:pic>
      <p:pic>
        <p:nvPicPr>
          <p:cNvPr id="1032" name="Picture 8" descr="M:\ДОКУМЕНТАЦИЯ\Детские фоны\Новая папка\102400925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844052">
            <a:off x="4654517" y="3795011"/>
            <a:ext cx="3143250" cy="1066800"/>
          </a:xfrm>
          <a:prstGeom prst="rect">
            <a:avLst/>
          </a:prstGeom>
          <a:noFill/>
        </p:spPr>
      </p:pic>
      <p:pic>
        <p:nvPicPr>
          <p:cNvPr id="1033" name="Picture 9" descr="M:\ДОКУМЕНТАЦИЯ\Детские фоны\Новая папка\102400925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271564">
            <a:off x="6313324" y="5062103"/>
            <a:ext cx="3143250" cy="1066800"/>
          </a:xfrm>
          <a:prstGeom prst="rect">
            <a:avLst/>
          </a:prstGeom>
          <a:noFill/>
        </p:spPr>
      </p:pic>
      <p:pic>
        <p:nvPicPr>
          <p:cNvPr id="1036" name="Picture 12" descr="M:\ДОКУМЕНТАЦИЯ\Детские фоны\Новая папка\3d8c3bcf8d49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9752" y="5253794"/>
            <a:ext cx="3024336" cy="12601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48000" y="4725144"/>
            <a:ext cx="3735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/>
              <a:t>Подготовили воспитатели:</a:t>
            </a:r>
            <a:endParaRPr lang="ru-RU" sz="2400" b="1" dirty="0" smtClean="0"/>
          </a:p>
          <a:p>
            <a:pPr algn="r"/>
            <a:r>
              <a:rPr lang="ru-RU" sz="2400" b="1" dirty="0" err="1" smtClean="0"/>
              <a:t>Небылицина</a:t>
            </a:r>
            <a:r>
              <a:rPr lang="ru-RU" sz="2400" b="1" dirty="0" smtClean="0"/>
              <a:t> А. Ф</a:t>
            </a:r>
            <a:r>
              <a:rPr lang="ru-RU" sz="2400" b="1" dirty="0" smtClean="0"/>
              <a:t>.</a:t>
            </a:r>
          </a:p>
          <a:p>
            <a:pPr algn="r"/>
            <a:r>
              <a:rPr lang="ru-RU" sz="2400" b="1" dirty="0" err="1" smtClean="0"/>
              <a:t>Кордупова</a:t>
            </a:r>
            <a:r>
              <a:rPr lang="ru-RU" sz="2400" b="1" dirty="0" smtClean="0"/>
              <a:t> Н. В.</a:t>
            </a:r>
            <a:endParaRPr lang="ru-RU" sz="24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M:\ДОКУМЕНТАЦИЯ\Детские фоны\Новая папка\8f9bd40826d2015fa4428861082cb763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-1" y="0"/>
            <a:ext cx="4136432" cy="4437112"/>
          </a:xfrm>
          <a:prstGeom prst="rect">
            <a:avLst/>
          </a:prstGeom>
          <a:noFill/>
        </p:spPr>
      </p:pic>
      <p:pic>
        <p:nvPicPr>
          <p:cNvPr id="3076" name="Picture 4" descr="M:\ДОКУМЕНТАЦИЯ\Детские фоны\Новая папка\8f9bd40826d2015fa4428861082cb763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8526" y="0"/>
            <a:ext cx="5365474" cy="40770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25602" name="Picture 2" descr="M:\ДОКУМЕНТАЦИЯ\Детские фоны\Новая папка\0_9cb9b_9e425905_X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0" y="2348880"/>
            <a:ext cx="9144000" cy="4509120"/>
          </a:xfrm>
          <a:prstGeom prst="rect">
            <a:avLst/>
          </a:prstGeom>
          <a:noFill/>
        </p:spPr>
      </p:pic>
      <p:pic>
        <p:nvPicPr>
          <p:cNvPr id="3074" name="Picture 2" descr="M:\ДОКУМЕНТАЦИЯ\Детские фоны\Новая папка\766471550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-171400"/>
            <a:ext cx="4752528" cy="22048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9512" y="332656"/>
            <a:ext cx="87484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Функции художественно-эстетической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деятельности дошкольников</a:t>
            </a:r>
          </a:p>
          <a:p>
            <a:pPr lvl="0"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Обучающая.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Удовлетворяется потребность детей в поиске новой информации, расширяются представления об окружающем мире.</a:t>
            </a:r>
          </a:p>
          <a:p>
            <a:pPr lvl="0"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Воспитательная.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Дошкольники приобщаются к мировой художественной культуре, у них формируется умение видеть прекрасное.</a:t>
            </a:r>
          </a:p>
          <a:p>
            <a:pPr lvl="0"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Коммуникативная.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процессе обсуждения произведений искусства, выполнения коллективных творческих работ дети учатся общаться друг с другом.</a:t>
            </a:r>
          </a:p>
          <a:p>
            <a:pPr lvl="0"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Творческая.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воспитанников появляется желание творить, создавать близкие к эталону красоты образы.</a:t>
            </a:r>
          </a:p>
          <a:p>
            <a:pPr lvl="0"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Развлекательная.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Игровая форма занятий по художественно-эстетической деятельности увлекает детей, создаёт хорошее настроение.</a:t>
            </a:r>
          </a:p>
          <a:p>
            <a:pPr lvl="0"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Релаксационная.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Прослушивание музыкальных и литературных произведений, хоровое пение, игра на музыкальных инструментах, участие в терапевтических творческих играх — всё это способствует гармонизации внутреннего состояния ребёнка.</a:t>
            </a:r>
          </a:p>
          <a:p>
            <a:pPr algn="ctr"/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60840" cy="381642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Успешность художественно-эстетической деятельности определяется увлеченностью и способностью детей свободно использовать приобретенные знания, умения и навыки в самом процессе деятельности и находить оригинальные решения поставленных задач. У детей постоянно развивается творческое, гибкое мышление, фантазия и воображение. Творческий поиск в конкретном виде деятельности приводит к положительным результатам.</a:t>
            </a:r>
            <a:b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7650" name="Picture 2" descr="M:\ДОКУМЕНТАЦИЯ\Детские фоны\Новая папка\0_9cb9b_9e425905_X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1556792"/>
            <a:ext cx="9144000" cy="5301208"/>
          </a:xfrm>
          <a:prstGeom prst="rect">
            <a:avLst/>
          </a:prstGeom>
          <a:noFill/>
        </p:spPr>
      </p:pic>
      <p:pic>
        <p:nvPicPr>
          <p:cNvPr id="27652" name="Picture 4" descr="M:\ДОКУМЕНТАЦИЯ\Детские фоны\Новая папка\0_c8392_7e1110bd_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4690389"/>
            <a:ext cx="2167611" cy="2167611"/>
          </a:xfrm>
          <a:prstGeom prst="rect">
            <a:avLst/>
          </a:prstGeom>
          <a:noFill/>
        </p:spPr>
      </p:pic>
      <p:pic>
        <p:nvPicPr>
          <p:cNvPr id="27657" name="Picture 9" descr="M:\ДОКУМЕНТАЦИЯ\Детские фоны\Новая папка\3d8c3bcf8d49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59487">
            <a:off x="4572000" y="3861048"/>
            <a:ext cx="2880320" cy="1200133"/>
          </a:xfrm>
          <a:prstGeom prst="rect">
            <a:avLst/>
          </a:prstGeom>
          <a:noFill/>
        </p:spPr>
      </p:pic>
      <p:pic>
        <p:nvPicPr>
          <p:cNvPr id="12294" name="Picture 6" descr="M:\ДОКУМЕНТАЦИЯ\Детские фоны\Новая папка\0_b1d3a_b4c4adfe_orig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425926">
            <a:off x="3211715" y="3740124"/>
            <a:ext cx="1486310" cy="14238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V\Pictures\d2161835dd3f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908720"/>
            <a:ext cx="7416824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i="1" cap="all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nstantia" pitchFamily="18" charset="0"/>
                <a:cs typeface="Times New Roman" pitchFamily="18" charset="0"/>
              </a:rPr>
              <a:t>Дошкольное </a:t>
            </a:r>
            <a:r>
              <a:rPr lang="ru-RU" sz="2800" b="1" i="1" cap="all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nstantia" pitchFamily="18" charset="0"/>
                <a:cs typeface="Times New Roman" pitchFamily="18" charset="0"/>
              </a:rPr>
              <a:t>детство – это </a:t>
            </a:r>
            <a:r>
              <a:rPr lang="ru-RU" sz="2800" b="1" i="1" cap="all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nstantia" pitchFamily="18" charset="0"/>
                <a:cs typeface="Times New Roman" pitchFamily="18" charset="0"/>
              </a:rPr>
              <a:t>период, предназначенный самой природой, для творчества и активного познания мира</a:t>
            </a:r>
            <a:r>
              <a:rPr lang="ru-RU" sz="2800" b="1" i="1" cap="all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nstantia" pitchFamily="18" charset="0"/>
                <a:cs typeface="Times New Roman" pitchFamily="18" charset="0"/>
              </a:rPr>
              <a:t>.</a:t>
            </a:r>
          </a:p>
          <a:p>
            <a:endParaRPr lang="ru-RU" sz="2800" b="1" i="1" cap="all" dirty="0" smtClean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Constantia" pitchFamily="18" charset="0"/>
              <a:cs typeface="Times New Roman" pitchFamily="18" charset="0"/>
            </a:endParaRPr>
          </a:p>
          <a:p>
            <a:r>
              <a:rPr lang="ru-RU" sz="2800" b="1" i="1" cap="all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nstantia" pitchFamily="18" charset="0"/>
                <a:cs typeface="Times New Roman" pitchFamily="18" charset="0"/>
              </a:rPr>
              <a:t>                                        </a:t>
            </a:r>
            <a:r>
              <a:rPr lang="ru-RU" sz="2800" b="1" i="1" cap="all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nstantia" pitchFamily="18" charset="0"/>
                <a:cs typeface="Times New Roman" pitchFamily="18" charset="0"/>
              </a:rPr>
              <a:t>Л.С. </a:t>
            </a:r>
            <a:r>
              <a:rPr lang="ru-RU" sz="2800" b="1" i="1" cap="all" dirty="0" err="1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Constantia" pitchFamily="18" charset="0"/>
                <a:cs typeface="Times New Roman" pitchFamily="18" charset="0"/>
              </a:rPr>
              <a:t>ВЫгодский</a:t>
            </a:r>
            <a:endParaRPr lang="ru-RU" sz="2800" b="1" i="1" cap="all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4" name="Picture 6" descr="M:\ДОКУМЕНТАЦИЯ\Детские фоны\Новая папка\3d8c3bcf8d49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912" y="4509120"/>
            <a:ext cx="34290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ДОКУМЕНТАЦИЯ\Детские фоны\Новая папка\d2161835dd3f 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50405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Реализация художественно-эстетического  развития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детей дошкольного возраста в ФГОС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20688"/>
            <a:ext cx="8244000" cy="4608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  <a:defRPr/>
            </a:pPr>
            <a:endParaRPr lang="ru-RU" sz="1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  <a:defRPr/>
            </a:pPr>
            <a:endParaRPr lang="ru-RU" sz="1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5" descr="im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764704"/>
            <a:ext cx="5830888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:\ДОКУМЕНТАЦИЯ\Детские фоны\Новая папка\d2161835dd3f 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342584" cy="79208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br>
              <a:rPr lang="ru-RU" sz="1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Цель художественно-эстетического развития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3600" b="1" dirty="0" smtClean="0"/>
              <a:t>— формирование у дошкольников эстетического идеала и художественного вкуса, а также способности к творчеству.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16416" y="1556792"/>
            <a:ext cx="6368752" cy="2376264"/>
          </a:xfrm>
        </p:spPr>
        <p:txBody>
          <a:bodyPr>
            <a:norm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pic>
        <p:nvPicPr>
          <p:cNvPr id="3074" name="Picture 2" descr="C:\Users\V\Pictures\1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249146">
            <a:off x="8100812" y="3618838"/>
            <a:ext cx="950096" cy="9903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M:\ДОКУМЕНТАЦИЯ\Детские фоны\Новая папка\14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3599238">
            <a:off x="5182576" y="4486057"/>
            <a:ext cx="631899" cy="610765"/>
          </a:xfrm>
          <a:prstGeom prst="rect">
            <a:avLst/>
          </a:prstGeom>
          <a:noFill/>
        </p:spPr>
      </p:pic>
      <p:pic>
        <p:nvPicPr>
          <p:cNvPr id="4099" name="Picture 3" descr="M:\ДОКУМЕНТАЦИЯ\Детские фоны\Новая папка\d2161835dd3f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404664"/>
            <a:ext cx="8363272" cy="6081539"/>
          </a:xfrm>
        </p:spPr>
        <p:txBody>
          <a:bodyPr>
            <a:normAutofit fontScale="850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Задачи художественно-эстетического развития</a:t>
            </a:r>
            <a:endParaRPr lang="ru-RU" sz="1400" dirty="0" smtClean="0">
              <a:solidFill>
                <a:srgbClr val="FF0000"/>
              </a:solidFill>
            </a:endParaRPr>
          </a:p>
          <a:p>
            <a:pPr lvl="0"/>
            <a:r>
              <a:rPr lang="ru-RU" u="sng" dirty="0" smtClean="0"/>
              <a:t>Приобретение теоретических знаний:</a:t>
            </a:r>
            <a:endParaRPr lang="ru-RU" sz="2800" u="sng" dirty="0" smtClean="0"/>
          </a:p>
          <a:p>
            <a:pPr lvl="1"/>
            <a:r>
              <a:rPr lang="ru-RU" dirty="0" smtClean="0"/>
              <a:t>Развитие эстетического восприятия объектов окружающего мира и художественных образов.</a:t>
            </a:r>
            <a:endParaRPr lang="ru-RU" sz="2400" dirty="0" smtClean="0"/>
          </a:p>
          <a:p>
            <a:pPr lvl="1"/>
            <a:r>
              <a:rPr lang="ru-RU" dirty="0" smtClean="0"/>
              <a:t>Развитие интереса к мировой художественной культуре.</a:t>
            </a:r>
            <a:endParaRPr lang="ru-RU" sz="2400" dirty="0" smtClean="0"/>
          </a:p>
          <a:p>
            <a:pPr lvl="1"/>
            <a:r>
              <a:rPr lang="ru-RU" dirty="0" smtClean="0"/>
              <a:t>Формирование потребности в красоте.</a:t>
            </a:r>
            <a:endParaRPr lang="ru-RU" sz="2400" dirty="0" smtClean="0"/>
          </a:p>
          <a:p>
            <a:pPr lvl="1"/>
            <a:r>
              <a:rPr lang="ru-RU" dirty="0" smtClean="0"/>
              <a:t>Воспитание эстетического вкуса и чувства гармонии.</a:t>
            </a:r>
            <a:endParaRPr lang="ru-RU" sz="2400" dirty="0" smtClean="0"/>
          </a:p>
          <a:p>
            <a:pPr lvl="0"/>
            <a:r>
              <a:rPr lang="ru-RU" u="sng" dirty="0" smtClean="0"/>
              <a:t>Формирование практических умений:</a:t>
            </a:r>
            <a:endParaRPr lang="ru-RU" sz="2800" u="sng" dirty="0" smtClean="0"/>
          </a:p>
          <a:p>
            <a:pPr lvl="1"/>
            <a:r>
              <a:rPr lang="ru-RU" dirty="0" smtClean="0"/>
              <a:t>Развитие творческих способностей.</a:t>
            </a:r>
            <a:endParaRPr lang="ru-RU" sz="2400" dirty="0" smtClean="0"/>
          </a:p>
          <a:p>
            <a:pPr lvl="1"/>
            <a:r>
              <a:rPr lang="ru-RU" dirty="0" smtClean="0"/>
              <a:t>Формирование положительной мотивации к продуктивному творчеству.</a:t>
            </a:r>
            <a:endParaRPr lang="ru-RU" sz="2400" dirty="0" smtClean="0"/>
          </a:p>
          <a:p>
            <a:pPr lvl="1"/>
            <a:r>
              <a:rPr lang="ru-RU" dirty="0" smtClean="0"/>
              <a:t>Побуждение к самостоятельному экспериментированию с материалами и инструментами для создания художественных образов.</a:t>
            </a:r>
            <a:endParaRPr lang="ru-RU" sz="2400" dirty="0" smtClean="0"/>
          </a:p>
          <a:p>
            <a:pPr>
              <a:buFont typeface="Wingdings" pitchFamily="2" charset="2"/>
              <a:buChar char="v"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100" name="Picture 4" descr="M:\ДОКУМЕНТАЦИЯ\Детские фоны\Новая папка\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376609">
            <a:off x="27644" y="5328192"/>
            <a:ext cx="1252904" cy="1211001"/>
          </a:xfrm>
          <a:prstGeom prst="rect">
            <a:avLst/>
          </a:prstGeom>
          <a:noFill/>
        </p:spPr>
      </p:pic>
      <p:pic>
        <p:nvPicPr>
          <p:cNvPr id="4103" name="Picture 7" descr="M:\ДОКУМЕНТАЦИЯ\Детские фоны\Новая папка\14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4418797">
            <a:off x="4987620" y="5982443"/>
            <a:ext cx="696282" cy="637175"/>
          </a:xfrm>
          <a:prstGeom prst="rect">
            <a:avLst/>
          </a:prstGeom>
          <a:noFill/>
        </p:spPr>
      </p:pic>
      <p:pic>
        <p:nvPicPr>
          <p:cNvPr id="4104" name="Picture 8" descr="M:\ДОКУМЕНТАЦИЯ\Детские фоны\Новая папка\102400925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101631">
            <a:off x="5959854" y="1142738"/>
            <a:ext cx="2880320" cy="977563"/>
          </a:xfrm>
          <a:prstGeom prst="rect">
            <a:avLst/>
          </a:prstGeom>
          <a:noFill/>
        </p:spPr>
      </p:pic>
      <p:pic>
        <p:nvPicPr>
          <p:cNvPr id="4101" name="Picture 5" descr="M:\ДОКУМЕНТАЦИЯ\Детские фоны\Новая папка\14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812360" y="5157192"/>
            <a:ext cx="118371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Приёмы и методы эстетического воспитания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V\Pictures\post-71710-1255780662_thum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1556792"/>
            <a:ext cx="2437454" cy="2520280"/>
          </a:xfrm>
          <a:prstGeom prst="rect">
            <a:avLst/>
          </a:prstGeom>
          <a:noFill/>
        </p:spPr>
      </p:pic>
      <p:pic>
        <p:nvPicPr>
          <p:cNvPr id="4099" name="Picture 3" descr="C:\Users\V\Pictures\0_9cb9b_9e425905_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-1" y="1484784"/>
            <a:ext cx="9143999" cy="5373216"/>
          </a:xfrm>
          <a:prstGeom prst="rect">
            <a:avLst/>
          </a:prstGeom>
          <a:noFill/>
        </p:spPr>
      </p:pic>
      <p:pic>
        <p:nvPicPr>
          <p:cNvPr id="4" name="Picture 3" descr="M:\ДОКУМЕНТАЦИЯ\Детские фоны\Новая папка\3408016_orig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3722183">
            <a:off x="5189561" y="2996908"/>
            <a:ext cx="1981200" cy="2752725"/>
          </a:xfrm>
          <a:prstGeom prst="rect">
            <a:avLst/>
          </a:prstGeom>
          <a:noFill/>
        </p:spPr>
      </p:pic>
      <p:pic>
        <p:nvPicPr>
          <p:cNvPr id="5" name="Picture 3" descr="M:\ДОКУМЕНТАЦИЯ\Детские фоны\Новая папка\14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4716929">
            <a:off x="120740" y="170416"/>
            <a:ext cx="1666174" cy="1610449"/>
          </a:xfrm>
          <a:prstGeom prst="rect">
            <a:avLst/>
          </a:prstGeom>
          <a:noFill/>
        </p:spPr>
      </p:pic>
      <p:pic>
        <p:nvPicPr>
          <p:cNvPr id="4100" name="Picture 4" descr="M:\ДОКУМЕНТАЦИЯ\Детские фоны\Новая папка\14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740352" y="1268760"/>
            <a:ext cx="1335807" cy="1291131"/>
          </a:xfrm>
          <a:prstGeom prst="rect">
            <a:avLst/>
          </a:prstGeom>
          <a:noFill/>
        </p:spPr>
      </p:pic>
      <p:pic>
        <p:nvPicPr>
          <p:cNvPr id="1026" name="Picture 2" descr="C:\Users\Анна\Desktop\мо\Фото Х.Э.Р\знакомство с игр Неваляш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30139">
            <a:off x="5933531" y="2579613"/>
            <a:ext cx="2767658" cy="3690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Users\Анна\Desktop\мо\Фото Х.Э.Р\IMG_20190920_1133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75482">
            <a:off x="261357" y="2679642"/>
            <a:ext cx="2736304" cy="3648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Анна\Desktop\мо\IMG_20191114_09535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1340768"/>
            <a:ext cx="3024336" cy="4032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5" descr="M:\ДОКУМЕНТАЦИЯ\Детские фоны\Новая папка\4243889-e51d082e8f2d5356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300192" y="764704"/>
            <a:ext cx="2007596" cy="1484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M:\ДОКУМЕНТАЦИЯ\Детские фоны\Новая папка\0_c8392_7e1110bd_X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80928"/>
            <a:ext cx="2238896" cy="22388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Организация предметно-пространственной среды в рамках эстетического воспитания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M:\ДОКУМЕНТАЦИЯ\Детские фоны\Новая папка\0_9cb9b_9e425905_X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0" y="2564904"/>
            <a:ext cx="9144000" cy="4293096"/>
          </a:xfrm>
          <a:prstGeom prst="rect">
            <a:avLst/>
          </a:prstGeom>
          <a:noFill/>
        </p:spPr>
      </p:pic>
      <p:pic>
        <p:nvPicPr>
          <p:cNvPr id="1026" name="Picture 2" descr="M:\ДОКУМЕНТАЦИЯ\Детские фоны\Новая папка\3408016_orig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038817">
            <a:off x="5665381" y="3569447"/>
            <a:ext cx="1981200" cy="2752725"/>
          </a:xfrm>
          <a:prstGeom prst="rect">
            <a:avLst/>
          </a:prstGeom>
          <a:noFill/>
        </p:spPr>
      </p:pic>
      <p:pic>
        <p:nvPicPr>
          <p:cNvPr id="3" name="Picture 2" descr="C:\Users\Анна\Desktop\мо\IMG_20191114_134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429000"/>
            <a:ext cx="4307971" cy="3230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C:\Users\Анна\Desktop\мо\IMG_20191114_1346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124744"/>
            <a:ext cx="3827917" cy="2870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Уголок изобразительного творчества в детском саду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24744"/>
            <a:ext cx="4729708" cy="3506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M:\ДОКУМЕНТАЦИЯ\Детские фоны\Новая папка\0_9cb9b_9e425905_XL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108012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Виды художественно-эстетической деятельности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M:\ДОКУМЕНТАЦИЯ\Детские фоны\Новая папка\3d8c3bcf8d49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598280">
            <a:off x="5353027" y="2451272"/>
            <a:ext cx="3429000" cy="1428750"/>
          </a:xfrm>
          <a:prstGeom prst="rect">
            <a:avLst/>
          </a:prstGeom>
          <a:noFill/>
        </p:spPr>
      </p:pic>
      <p:pic>
        <p:nvPicPr>
          <p:cNvPr id="2" name="Picture 4" descr="C:\Users\Анна\Desktop\мо\Фото Х.Э.Р\Конст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340768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Анна\Desktop\мо\Фото Х.Э.Р\ЛЕП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340768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52100"/>
            <a:ext cx="3600400" cy="280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\Pictures\0_9cb9b_9e425905_X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1484784"/>
            <a:ext cx="9144000" cy="5373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Анна\Desktop\мо\Фото Х.Э.Р\DSCN5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55239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6" descr="C:\Users\Анна\Desktop\мо\Фото Х.Э.Р\МУЗ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60648"/>
            <a:ext cx="3672408" cy="2754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7" descr="C:\Users\Анна\Desktop\мо\Фото Х.Э.Р\ХУД.Л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80927"/>
            <a:ext cx="2880320" cy="3840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</TotalTime>
  <Words>288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Муниципальное бюджетное дошкольное учреждение детский сад «Ягодка» п. Сосенки    </vt:lpstr>
      <vt:lpstr>Слайд 2</vt:lpstr>
      <vt:lpstr>Реализация художественно-эстетического  развития  детей дошкольного возраста в ФГОС</vt:lpstr>
      <vt:lpstr>                        Цель художественно-эстетического развития     — формирование у дошкольников эстетического идеала и художественного вкуса, а также способности к творчеству.</vt:lpstr>
      <vt:lpstr>Слайд 5</vt:lpstr>
      <vt:lpstr>  Приёмы и методы эстетического воспитания </vt:lpstr>
      <vt:lpstr>Организация предметно-пространственной среды в рамках эстетического воспитания </vt:lpstr>
      <vt:lpstr>Виды художественно-эстетической деятельности</vt:lpstr>
      <vt:lpstr>Слайд 9</vt:lpstr>
      <vt:lpstr>4</vt:lpstr>
      <vt:lpstr>Успешность художественно-эстетической деятельности определяется увлеченностью и способностью детей свободно использовать приобретенные знания, умения и навыки в самом процессе деятельности и находить оригинальные решения поставленных задач. У детей постоянно развивается творческое, гибкое мышление, фантазия и воображение. Творческий поиск в конкретном виде деятельности приводит к положительным результатам.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</dc:creator>
  <cp:lastModifiedBy>Анна</cp:lastModifiedBy>
  <cp:revision>221</cp:revision>
  <dcterms:created xsi:type="dcterms:W3CDTF">2015-02-08T12:04:59Z</dcterms:created>
  <dcterms:modified xsi:type="dcterms:W3CDTF">2020-02-13T04:50:17Z</dcterms:modified>
</cp:coreProperties>
</file>